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2062400"/>
  <p:notesSz cx="6858000" cy="9144000"/>
  <p:defaultTextStyle>
    <a:defPPr>
      <a:defRPr lang="en-US"/>
    </a:defPPr>
    <a:lvl1pPr marL="0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1pPr>
    <a:lvl2pPr marL="1799539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2pPr>
    <a:lvl3pPr marL="3599078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3pPr>
    <a:lvl4pPr marL="5398618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4pPr>
    <a:lvl5pPr marL="7198157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5pPr>
    <a:lvl6pPr marL="8997696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6pPr>
    <a:lvl7pPr marL="10797235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7pPr>
    <a:lvl8pPr marL="12596774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8pPr>
    <a:lvl9pPr marL="14396314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9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83826"/>
            <a:ext cx="27980640" cy="14643947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2092500"/>
            <a:ext cx="24688800" cy="10155340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239433"/>
            <a:ext cx="7098030" cy="356459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239433"/>
            <a:ext cx="20882610" cy="356459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7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0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486402"/>
            <a:ext cx="28392120" cy="1749678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8148716"/>
            <a:ext cx="28392120" cy="92011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6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197167"/>
            <a:ext cx="13990320" cy="26688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197167"/>
            <a:ext cx="13990320" cy="266882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6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239442"/>
            <a:ext cx="28392120" cy="813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311133"/>
            <a:ext cx="13926024" cy="505332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5364460"/>
            <a:ext cx="13926024" cy="225988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311133"/>
            <a:ext cx="13994608" cy="505332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5364460"/>
            <a:ext cx="13994608" cy="225988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86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2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8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804160"/>
            <a:ext cx="10617041" cy="98145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056216"/>
            <a:ext cx="16664940" cy="29891567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618720"/>
            <a:ext cx="10617041" cy="23377740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4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804160"/>
            <a:ext cx="10617041" cy="98145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056216"/>
            <a:ext cx="16664940" cy="29891567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618720"/>
            <a:ext cx="10617041" cy="23377740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0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239442"/>
            <a:ext cx="28392120" cy="813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197167"/>
            <a:ext cx="28392120" cy="2668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8985623"/>
            <a:ext cx="740664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56689-5FCA-47C2-9C0A-2813255B27D4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8985623"/>
            <a:ext cx="1110996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8985623"/>
            <a:ext cx="740664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56ED-76D7-40E6-9C6C-45066CAFC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8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336" y="1289651"/>
            <a:ext cx="29895694" cy="3494346"/>
          </a:xfrm>
          <a:prstGeom prst="rect">
            <a:avLst/>
          </a:prstGeom>
        </p:spPr>
      </p:pic>
      <p:sp>
        <p:nvSpPr>
          <p:cNvPr id="5" name="Content Placeholder 6"/>
          <p:cNvSpPr txBox="1">
            <a:spLocks/>
          </p:cNvSpPr>
          <p:nvPr/>
        </p:nvSpPr>
        <p:spPr>
          <a:xfrm>
            <a:off x="1666346" y="5606588"/>
            <a:ext cx="30484637" cy="569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91840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92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9184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3776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68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22960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7552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52144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167360" indent="0" algn="ctr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indent="-1371600" algn="l" fontAlgn="base">
              <a:buFont typeface="+mj-lt"/>
              <a:buAutoNum type="arabicPeriod"/>
            </a:pPr>
            <a:r>
              <a:rPr lang="en-US" sz="9600" dirty="0" smtClean="0"/>
              <a:t>Introduce yourself.</a:t>
            </a:r>
          </a:p>
          <a:p>
            <a:pPr marL="1371600" indent="-1371600" algn="l" fontAlgn="base">
              <a:buFont typeface="+mj-lt"/>
              <a:buAutoNum type="arabicPeriod"/>
            </a:pPr>
            <a:r>
              <a:rPr lang="en-US" sz="9600" dirty="0" smtClean="0"/>
              <a:t>Ask the student to describe their homework problem. </a:t>
            </a:r>
          </a:p>
          <a:p>
            <a:pPr marL="1371600" indent="-1371600" algn="l" fontAlgn="base">
              <a:buFont typeface="+mj-lt"/>
              <a:buAutoNum type="arabicPeriod"/>
            </a:pPr>
            <a:r>
              <a:rPr lang="en-US" sz="9600" dirty="0" smtClean="0"/>
              <a:t>Ask the student to describe what they want help with.</a:t>
            </a:r>
            <a:endParaRPr lang="en-US" sz="9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3449" y="21431734"/>
            <a:ext cx="7292455" cy="7613286"/>
          </a:xfrm>
          <a:prstGeom prst="rect">
            <a:avLst/>
          </a:prstGeom>
        </p:spPr>
      </p:pic>
      <p:sp>
        <p:nvSpPr>
          <p:cNvPr id="7" name="Content Placeholder 6"/>
          <p:cNvSpPr txBox="1">
            <a:spLocks/>
          </p:cNvSpPr>
          <p:nvPr/>
        </p:nvSpPr>
        <p:spPr>
          <a:xfrm>
            <a:off x="-596953" y="10281458"/>
            <a:ext cx="32747936" cy="31780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822960" indent="-822960" algn="l" defTabSz="3291840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688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lvl="1" fontAlgn="base"/>
            <a:r>
              <a:rPr lang="en-US" sz="10400" b="1" dirty="0" smtClean="0"/>
              <a:t>If they don’t know how to get started</a:t>
            </a:r>
            <a:r>
              <a:rPr lang="en-US" sz="10400" dirty="0" smtClean="0"/>
              <a:t>, ask them to describe the problem in detail:</a:t>
            </a:r>
          </a:p>
          <a:p>
            <a:pPr lvl="2" fontAlgn="base"/>
            <a:r>
              <a:rPr lang="en-US" dirty="0" smtClean="0"/>
              <a:t>What are the goals of the problem? </a:t>
            </a:r>
          </a:p>
          <a:p>
            <a:pPr lvl="2" fontAlgn="base"/>
            <a:r>
              <a:rPr lang="en-US" dirty="0" smtClean="0"/>
              <a:t>What are the inputs? </a:t>
            </a:r>
          </a:p>
          <a:p>
            <a:pPr lvl="2" fontAlgn="base"/>
            <a:r>
              <a:rPr lang="en-US" dirty="0" smtClean="0"/>
              <a:t>What are the outputs?</a:t>
            </a:r>
          </a:p>
          <a:p>
            <a:pPr lvl="2" fontAlgn="base"/>
            <a:r>
              <a:rPr lang="en-US" dirty="0" smtClean="0"/>
              <a:t>What is their relationship?</a:t>
            </a:r>
          </a:p>
          <a:p>
            <a:pPr lvl="2" fontAlgn="base"/>
            <a:r>
              <a:rPr lang="en-US" dirty="0" smtClean="0"/>
              <a:t>Can we solve a small example by hand? </a:t>
            </a:r>
            <a:endParaRPr lang="en-US" dirty="0" smtClean="0"/>
          </a:p>
          <a:p>
            <a:pPr lvl="2" fontAlgn="base"/>
            <a:r>
              <a:rPr lang="en-US" dirty="0" smtClean="0"/>
              <a:t>Is there a part of the problem that they could write code for? </a:t>
            </a:r>
            <a:endParaRPr lang="en-US" dirty="0" smtClean="0"/>
          </a:p>
          <a:p>
            <a:pPr lvl="3" fontAlgn="base"/>
            <a:r>
              <a:rPr lang="en-US" sz="7200" dirty="0" smtClean="0"/>
              <a:t>(</a:t>
            </a:r>
            <a:r>
              <a:rPr lang="en-US" sz="7200" dirty="0" smtClean="0"/>
              <a:t>and worry about the rest later?) </a:t>
            </a:r>
          </a:p>
          <a:p>
            <a:pPr lvl="2" fontAlgn="base"/>
            <a:r>
              <a:rPr lang="en-US" dirty="0" smtClean="0"/>
              <a:t>Can you describe the algorithm in words? </a:t>
            </a:r>
            <a:endParaRPr lang="en-US" dirty="0" smtClean="0"/>
          </a:p>
          <a:p>
            <a:pPr marL="3291840" lvl="2" indent="0" fontAlgn="base">
              <a:buNone/>
            </a:pPr>
            <a:endParaRPr lang="en-US" sz="5400" dirty="0"/>
          </a:p>
          <a:p>
            <a:pPr lvl="1" fontAlgn="base"/>
            <a:r>
              <a:rPr lang="en-US" sz="10400" b="1" dirty="0" smtClean="0"/>
              <a:t>If they have a syntax error, </a:t>
            </a:r>
            <a:r>
              <a:rPr lang="en-US" sz="10400" dirty="0" smtClean="0"/>
              <a:t>ask them:</a:t>
            </a:r>
          </a:p>
          <a:p>
            <a:pPr lvl="2" fontAlgn="base"/>
            <a:r>
              <a:rPr lang="en-US" dirty="0" smtClean="0"/>
              <a:t>What line is the syntax error is on?</a:t>
            </a:r>
          </a:p>
          <a:p>
            <a:pPr lvl="2" fontAlgn="base"/>
            <a:r>
              <a:rPr lang="en-US" dirty="0" smtClean="0"/>
              <a:t>What does the text of the error mean?</a:t>
            </a:r>
          </a:p>
          <a:p>
            <a:pPr lvl="2" fontAlgn="base"/>
            <a:r>
              <a:rPr lang="en-US" dirty="0" smtClean="0"/>
              <a:t>What does the internet suggest about how to fix this error?</a:t>
            </a:r>
          </a:p>
          <a:p>
            <a:pPr lvl="2" fontAlgn="base"/>
            <a:r>
              <a:rPr lang="en-US" dirty="0" smtClean="0"/>
              <a:t>What have they tried to fix this error? </a:t>
            </a:r>
          </a:p>
          <a:p>
            <a:pPr marL="3291840" lvl="2" indent="0" fontAlgn="base">
              <a:buNone/>
            </a:pPr>
            <a:endParaRPr lang="en-US" dirty="0" smtClean="0"/>
          </a:p>
          <a:p>
            <a:pPr lvl="1" fontAlgn="base"/>
            <a:r>
              <a:rPr lang="en-US" sz="10400" b="1" dirty="0" smtClean="0"/>
              <a:t>If their code doesn’t work, </a:t>
            </a:r>
            <a:r>
              <a:rPr lang="en-US" sz="10400" dirty="0" smtClean="0"/>
              <a:t>ask them:</a:t>
            </a:r>
          </a:p>
          <a:p>
            <a:pPr lvl="2" fontAlgn="base"/>
            <a:r>
              <a:rPr lang="en-US" dirty="0" smtClean="0"/>
              <a:t>What evidence do </a:t>
            </a:r>
            <a:r>
              <a:rPr lang="en-US" dirty="0" smtClean="0"/>
              <a:t>we have </a:t>
            </a:r>
            <a:r>
              <a:rPr lang="en-US" dirty="0" smtClean="0"/>
              <a:t>that </a:t>
            </a:r>
            <a:r>
              <a:rPr lang="en-US" dirty="0" smtClean="0"/>
              <a:t>the </a:t>
            </a:r>
            <a:r>
              <a:rPr lang="en-US" dirty="0" smtClean="0"/>
              <a:t>code doesn’t work? </a:t>
            </a:r>
          </a:p>
          <a:p>
            <a:pPr lvl="2" fontAlgn="base"/>
            <a:r>
              <a:rPr lang="en-US" dirty="0" smtClean="0"/>
              <a:t>What test case doesn’t work and what incorrect behavior or output results?</a:t>
            </a:r>
          </a:p>
          <a:p>
            <a:pPr lvl="2" fontAlgn="base"/>
            <a:r>
              <a:rPr lang="en-US" dirty="0" smtClean="0"/>
              <a:t>Could </a:t>
            </a:r>
            <a:r>
              <a:rPr lang="en-US" dirty="0" smtClean="0"/>
              <a:t>we come </a:t>
            </a:r>
            <a:r>
              <a:rPr lang="en-US" dirty="0" smtClean="0"/>
              <a:t>up with a simpler example that demonstrates the error? </a:t>
            </a:r>
          </a:p>
          <a:p>
            <a:pPr lvl="2" fontAlgn="base"/>
            <a:r>
              <a:rPr lang="en-US" dirty="0" smtClean="0"/>
              <a:t>What lines of code might be producing the bug? </a:t>
            </a:r>
          </a:p>
          <a:p>
            <a:pPr lvl="2" fontAlgn="base"/>
            <a:r>
              <a:rPr lang="en-US" dirty="0" smtClean="0"/>
              <a:t>Why hypotheses do </a:t>
            </a:r>
            <a:r>
              <a:rPr lang="en-US" dirty="0" smtClean="0"/>
              <a:t>we have </a:t>
            </a:r>
            <a:r>
              <a:rPr lang="en-US" dirty="0" smtClean="0"/>
              <a:t>for what might be causing the problem?</a:t>
            </a:r>
          </a:p>
          <a:p>
            <a:pPr lvl="2" fontAlgn="base"/>
            <a:r>
              <a:rPr lang="en-US" dirty="0" smtClean="0"/>
              <a:t>How can </a:t>
            </a:r>
            <a:r>
              <a:rPr lang="en-US" dirty="0" smtClean="0"/>
              <a:t>we test </a:t>
            </a:r>
            <a:r>
              <a:rPr lang="en-US" dirty="0" smtClean="0"/>
              <a:t>these hypotheses? </a:t>
            </a:r>
            <a:endParaRPr lang="en-US" dirty="0" smtClean="0"/>
          </a:p>
          <a:p>
            <a:pPr lvl="3" fontAlgn="base"/>
            <a:r>
              <a:rPr lang="en-US" sz="7200" dirty="0" smtClean="0"/>
              <a:t>(</a:t>
            </a:r>
            <a:r>
              <a:rPr lang="en-US" sz="7200" dirty="0" smtClean="0"/>
              <a:t>e.g. writing new test cases, adding print statements, using a debugger)</a:t>
            </a:r>
          </a:p>
          <a:p>
            <a:pPr lvl="2" fontAlgn="base"/>
            <a:r>
              <a:rPr lang="en-US" dirty="0"/>
              <a:t>Could </a:t>
            </a:r>
            <a:r>
              <a:rPr lang="en-US" dirty="0" smtClean="0"/>
              <a:t>we </a:t>
            </a:r>
            <a:r>
              <a:rPr lang="en-US" dirty="0"/>
              <a:t>walk through </a:t>
            </a:r>
            <a:r>
              <a:rPr lang="en-US" dirty="0" smtClean="0"/>
              <a:t>an example </a:t>
            </a:r>
            <a:r>
              <a:rPr lang="en-US" dirty="0"/>
              <a:t>that doesn’t </a:t>
            </a:r>
            <a:r>
              <a:rPr lang="en-US" dirty="0" smtClean="0"/>
              <a:t>work: by </a:t>
            </a:r>
            <a:r>
              <a:rPr lang="en-US" dirty="0"/>
              <a:t>hand? </a:t>
            </a:r>
            <a:r>
              <a:rPr lang="en-US" dirty="0" smtClean="0"/>
              <a:t>with </a:t>
            </a:r>
            <a:r>
              <a:rPr lang="en-US" dirty="0"/>
              <a:t>a debugger? </a:t>
            </a:r>
            <a:endParaRPr lang="en-US" dirty="0" smtClean="0"/>
          </a:p>
          <a:p>
            <a:pPr lvl="2" fontAlgn="base"/>
            <a:endParaRPr lang="en-US" dirty="0"/>
          </a:p>
          <a:p>
            <a:pPr marL="3291840" lvl="2" indent="0" fontAlgn="base">
              <a:buNone/>
            </a:pPr>
            <a:endParaRPr lang="en-US" dirty="0"/>
          </a:p>
          <a:p>
            <a:pPr marL="3291840" lvl="2" indent="0" fontAlgn="base">
              <a:buNone/>
            </a:pPr>
            <a:endParaRPr lang="en-US" dirty="0" smtClean="0"/>
          </a:p>
          <a:p>
            <a:pPr marL="3291840" lvl="2" indent="0" fontAlgn="base">
              <a:buNone/>
            </a:pPr>
            <a:endParaRPr lang="en-US" dirty="0"/>
          </a:p>
          <a:p>
            <a:pPr marL="3291840" lvl="2" indent="0" fontAlgn="base">
              <a:buNone/>
            </a:pPr>
            <a:endParaRPr lang="en-US" dirty="0" smtClean="0"/>
          </a:p>
          <a:p>
            <a:pPr lvl="2" fontAlgn="base"/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1363865" y="4213860"/>
            <a:ext cx="29725735" cy="1638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22960" indent="-822960" algn="l" defTabSz="3291840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688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en-US" dirty="0" smtClean="0"/>
              <a:t>For Tutors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6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263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ColleenLewis</dc:creator>
  <cp:lastModifiedBy>ColleenLewis</cp:lastModifiedBy>
  <cp:revision>3</cp:revision>
  <dcterms:created xsi:type="dcterms:W3CDTF">2015-10-14T19:31:38Z</dcterms:created>
  <dcterms:modified xsi:type="dcterms:W3CDTF">2015-10-28T00:42:46Z</dcterms:modified>
</cp:coreProperties>
</file>